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805" r:id="rId2"/>
    <p:sldId id="812" r:id="rId3"/>
    <p:sldId id="811" r:id="rId4"/>
    <p:sldId id="813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BAFCC-81DA-44B5-A176-2A69A3471F56}" type="datetimeFigureOut">
              <a:rPr lang="fr-FR" smtClean="0"/>
              <a:t>06/03/2021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D754A-B3AD-44EB-A6B1-317306A466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040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06/03/2021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06/03/2021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06/03/2021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06/03/2021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06/03/2021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06/03/2021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06/03/2021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06/03/2021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06/03/2021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06/03/2021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06/03/2021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06/03/2021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/>
              <a:t>Exercice 4-7</a:t>
            </a:r>
          </a:p>
          <a:p>
            <a:pPr algn="l"/>
            <a:r>
              <a:rPr lang="fr-FR" dirty="0" smtClean="0"/>
              <a:t>	Quelle est votre ouverture avec les mains suivantes ?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</p:txBody>
      </p:sp>
      <p:sp>
        <p:nvSpPr>
          <p:cNvPr id="40" name="ZoneTexte 39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6" name="Groupe 5"/>
          <p:cNvGrpSpPr/>
          <p:nvPr/>
        </p:nvGrpSpPr>
        <p:grpSpPr>
          <a:xfrm>
            <a:off x="2400301" y="1799873"/>
            <a:ext cx="1752602" cy="1697253"/>
            <a:chOff x="2400301" y="1799873"/>
            <a:chExt cx="1752602" cy="1697253"/>
          </a:xfrm>
        </p:grpSpPr>
        <p:sp>
          <p:nvSpPr>
            <p:cNvPr id="8" name="Rectangle à coins arrondis 7"/>
            <p:cNvSpPr/>
            <p:nvPr/>
          </p:nvSpPr>
          <p:spPr>
            <a:xfrm>
              <a:off x="2400301" y="2116463"/>
              <a:ext cx="17526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8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V 5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9 8 2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V 8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à coins arrondis 11"/>
            <p:cNvSpPr/>
            <p:nvPr/>
          </p:nvSpPr>
          <p:spPr>
            <a:xfrm>
              <a:off x="2734905" y="1799873"/>
              <a:ext cx="1083393" cy="2869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m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ain 1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4828319" y="1799873"/>
            <a:ext cx="1752602" cy="1697252"/>
            <a:chOff x="4828319" y="1799873"/>
            <a:chExt cx="1752602" cy="1697252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4828319" y="2116462"/>
              <a:ext cx="17526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8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5 2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9 8 2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V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à coins arrondis 12"/>
            <p:cNvSpPr/>
            <p:nvPr/>
          </p:nvSpPr>
          <p:spPr>
            <a:xfrm>
              <a:off x="5162923" y="1799873"/>
              <a:ext cx="1083393" cy="2869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m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ain 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7256337" y="1799873"/>
            <a:ext cx="1752602" cy="1697252"/>
            <a:chOff x="7256337" y="1799873"/>
            <a:chExt cx="1752602" cy="1697252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7256337" y="2116462"/>
              <a:ext cx="17526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9 2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D 8 5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8 5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7590941" y="1799873"/>
              <a:ext cx="1083393" cy="2869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m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ain 3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Groupe 33"/>
          <p:cNvGrpSpPr/>
          <p:nvPr/>
        </p:nvGrpSpPr>
        <p:grpSpPr>
          <a:xfrm>
            <a:off x="9684356" y="1799873"/>
            <a:ext cx="1752602" cy="1697251"/>
            <a:chOff x="9684356" y="1799873"/>
            <a:chExt cx="1752602" cy="1697251"/>
          </a:xfrm>
        </p:grpSpPr>
        <p:sp>
          <p:nvSpPr>
            <p:cNvPr id="11" name="Rectangle à coins arrondis 10"/>
            <p:cNvSpPr/>
            <p:nvPr/>
          </p:nvSpPr>
          <p:spPr>
            <a:xfrm>
              <a:off x="9684356" y="2116461"/>
              <a:ext cx="17526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7 4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D V 8 5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8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10018960" y="1799873"/>
              <a:ext cx="1083393" cy="2869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m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ain 4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6" name="Rectangle à coins arrondis 15"/>
          <p:cNvSpPr/>
          <p:nvPr/>
        </p:nvSpPr>
        <p:spPr>
          <a:xfrm>
            <a:off x="402013" y="3526809"/>
            <a:ext cx="1849796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force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402013" y="3977523"/>
            <a:ext cx="1849796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ouverture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2400301" y="3526808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15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9684356" y="3526808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21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7256337" y="3526808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21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4828318" y="3526808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16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2400301" y="3977523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4828318" y="3977523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7256335" y="3977522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9684356" y="3977522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2SA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40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/>
              <a:t>Exercice </a:t>
            </a:r>
            <a:r>
              <a:rPr lang="fr-FR" b="1" dirty="0" smtClean="0"/>
              <a:t>4-8</a:t>
            </a:r>
            <a:endParaRPr lang="fr-FR" b="1" dirty="0"/>
          </a:p>
          <a:p>
            <a:pPr algn="l"/>
            <a:r>
              <a:rPr lang="fr-FR" dirty="0" smtClean="0"/>
              <a:t>	Quelle est votre réponse sur l’ouverture d’1SA de votre partenaire ?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</p:txBody>
      </p:sp>
      <p:sp>
        <p:nvSpPr>
          <p:cNvPr id="40" name="ZoneTexte 39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6" name="Groupe 5"/>
          <p:cNvGrpSpPr/>
          <p:nvPr/>
        </p:nvGrpSpPr>
        <p:grpSpPr>
          <a:xfrm>
            <a:off x="2400301" y="1799873"/>
            <a:ext cx="1752602" cy="1697253"/>
            <a:chOff x="2400301" y="1799873"/>
            <a:chExt cx="1752602" cy="1697253"/>
          </a:xfrm>
        </p:grpSpPr>
        <p:sp>
          <p:nvSpPr>
            <p:cNvPr id="8" name="Rectangle à coins arrondis 7"/>
            <p:cNvSpPr/>
            <p:nvPr/>
          </p:nvSpPr>
          <p:spPr>
            <a:xfrm>
              <a:off x="2400301" y="2116463"/>
              <a:ext cx="17526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2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2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8 7 3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9 8 6 3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à coins arrondis 11"/>
            <p:cNvSpPr/>
            <p:nvPr/>
          </p:nvSpPr>
          <p:spPr>
            <a:xfrm>
              <a:off x="2734905" y="1799873"/>
              <a:ext cx="1083393" cy="2869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m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ain 1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4828319" y="1799873"/>
            <a:ext cx="1752602" cy="1697252"/>
            <a:chOff x="4828319" y="1799873"/>
            <a:chExt cx="1752602" cy="1697252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4828319" y="2116462"/>
              <a:ext cx="17526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5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5 2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9 8 5 3</a:t>
              </a: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4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à coins arrondis 12"/>
            <p:cNvSpPr/>
            <p:nvPr/>
          </p:nvSpPr>
          <p:spPr>
            <a:xfrm>
              <a:off x="5162923" y="1799873"/>
              <a:ext cx="1083393" cy="2869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m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ain 2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7256337" y="1799873"/>
            <a:ext cx="1752602" cy="1697252"/>
            <a:chOff x="7256337" y="1799873"/>
            <a:chExt cx="1752602" cy="1697252"/>
          </a:xfrm>
        </p:grpSpPr>
        <p:sp>
          <p:nvSpPr>
            <p:cNvPr id="10" name="Rectangle à coins arrondis 9"/>
            <p:cNvSpPr/>
            <p:nvPr/>
          </p:nvSpPr>
          <p:spPr>
            <a:xfrm>
              <a:off x="7256337" y="2116462"/>
              <a:ext cx="17526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9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10 4 3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V 8 5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9 7 5 4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7590941" y="1799873"/>
              <a:ext cx="1083393" cy="2869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m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ain 3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Groupe 33"/>
          <p:cNvGrpSpPr/>
          <p:nvPr/>
        </p:nvGrpSpPr>
        <p:grpSpPr>
          <a:xfrm>
            <a:off x="9684356" y="1799873"/>
            <a:ext cx="1752602" cy="1697251"/>
            <a:chOff x="9684356" y="1799873"/>
            <a:chExt cx="1752602" cy="1697251"/>
          </a:xfrm>
        </p:grpSpPr>
        <p:sp>
          <p:nvSpPr>
            <p:cNvPr id="11" name="Rectangle à coins arrondis 10"/>
            <p:cNvSpPr/>
            <p:nvPr/>
          </p:nvSpPr>
          <p:spPr>
            <a:xfrm>
              <a:off x="9684356" y="2116461"/>
              <a:ext cx="1752602" cy="138066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9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10 4 3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V 9 8 5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r>
                <a:rPr lang="fr-FR" sz="2400" dirty="0" smtClean="0">
                  <a:solidFill>
                    <a:srgbClr val="00B050"/>
                  </a:solidFill>
                </a:rPr>
                <a:t>♣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7 5 4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10018960" y="1799873"/>
              <a:ext cx="1083393" cy="28690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m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ain 4</a:t>
              </a:r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6" name="Rectangle à coins arrondis 15"/>
          <p:cNvSpPr/>
          <p:nvPr/>
        </p:nvSpPr>
        <p:spPr>
          <a:xfrm>
            <a:off x="402013" y="3526809"/>
            <a:ext cx="1849796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force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402013" y="3977523"/>
            <a:ext cx="1849796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réponse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2400301" y="3526808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8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9684356" y="3526808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9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7256337" y="3526808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8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4828318" y="3526808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9</a:t>
            </a:r>
            <a:r>
              <a:rPr lang="fr-FR" sz="2400" b="1" dirty="0" smtClean="0">
                <a:solidFill>
                  <a:schemeClr val="tx1"/>
                </a:solidFill>
              </a:rPr>
              <a:t>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2400301" y="3977523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passe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4828318" y="3977523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2</a:t>
            </a:r>
            <a:r>
              <a:rPr lang="fr-FR" sz="2400" b="1" dirty="0" smtClean="0">
                <a:solidFill>
                  <a:schemeClr val="tx1"/>
                </a:solidFill>
              </a:rPr>
              <a:t>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7256335" y="3977522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passe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9684356" y="3977522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2SA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31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/>
              <a:t>Exercice </a:t>
            </a:r>
            <a:r>
              <a:rPr lang="fr-FR" b="1" dirty="0" smtClean="0"/>
              <a:t>4-9</a:t>
            </a:r>
            <a:endParaRPr lang="fr-FR" b="1" dirty="0"/>
          </a:p>
          <a:p>
            <a:pPr algn="l"/>
            <a:r>
              <a:rPr lang="fr-FR" dirty="0" smtClean="0"/>
              <a:t>	Quelle est votre réponse sur l’ouverture de 1SA de votre partenaire ?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</p:txBody>
      </p:sp>
      <p:sp>
        <p:nvSpPr>
          <p:cNvPr id="40" name="ZoneTexte 39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2400301" y="1791166"/>
            <a:ext cx="1752602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8 5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7 4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9 8 5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D 8 6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4828319" y="1791165"/>
            <a:ext cx="1752602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R 9 5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D 2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V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R V 8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7256337" y="1791165"/>
            <a:ext cx="1752602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D V 4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8 5 3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V 9 4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10 6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9684356" y="1791164"/>
            <a:ext cx="1752602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V 8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V 8 5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9 5 3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V 4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402013" y="3201512"/>
            <a:ext cx="1849796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force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402013" y="3652226"/>
            <a:ext cx="1849796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réponse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2400301" y="3201511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7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9684356" y="3201511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9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7256337" y="3201511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1</a:t>
            </a:r>
            <a:r>
              <a:rPr lang="fr-FR" sz="2400" b="1" dirty="0" smtClean="0">
                <a:solidFill>
                  <a:schemeClr val="tx1"/>
                </a:solidFill>
              </a:rPr>
              <a:t>1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4828318" y="3201511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22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2400301" y="3652226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passe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4828318" y="3652226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7SA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7256335" y="3652225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9684356" y="3652225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2400301" y="4299349"/>
            <a:ext cx="1752602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V 9 6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D 8 2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V 4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D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4828319" y="4299348"/>
            <a:ext cx="1752602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D 5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9 4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D 9 5 3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R D 9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7256337" y="4299348"/>
            <a:ext cx="1752602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R 9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8 6 2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D 10 3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R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2" name="Rectangle à coins arrondis 41"/>
          <p:cNvSpPr/>
          <p:nvPr/>
        </p:nvSpPr>
        <p:spPr>
          <a:xfrm>
            <a:off x="9684356" y="4299347"/>
            <a:ext cx="1752602" cy="13806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D 9 5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4 2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D 7 6 5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V 7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4" name="Rectangle à coins arrondis 43"/>
          <p:cNvSpPr/>
          <p:nvPr/>
        </p:nvSpPr>
        <p:spPr>
          <a:xfrm>
            <a:off x="402013" y="5709695"/>
            <a:ext cx="1849796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force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5" name="Rectangle à coins arrondis 44"/>
          <p:cNvSpPr/>
          <p:nvPr/>
        </p:nvSpPr>
        <p:spPr>
          <a:xfrm>
            <a:off x="402013" y="6160409"/>
            <a:ext cx="1849796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réponse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6" name="Rectangle à coins arrondis 45"/>
          <p:cNvSpPr/>
          <p:nvPr/>
        </p:nvSpPr>
        <p:spPr>
          <a:xfrm>
            <a:off x="2400301" y="5709694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17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7" name="Rectangle à coins arrondis 46"/>
          <p:cNvSpPr/>
          <p:nvPr/>
        </p:nvSpPr>
        <p:spPr>
          <a:xfrm>
            <a:off x="9684356" y="5709694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9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8" name="Rectangle à coins arrondis 47"/>
          <p:cNvSpPr/>
          <p:nvPr/>
        </p:nvSpPr>
        <p:spPr>
          <a:xfrm>
            <a:off x="7256337" y="5709694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21 H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49" name="Rectangle à coins arrondis 48"/>
          <p:cNvSpPr/>
          <p:nvPr/>
        </p:nvSpPr>
        <p:spPr>
          <a:xfrm>
            <a:off x="4828318" y="5709694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18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0" name="Rectangle à coins arrondis 49"/>
          <p:cNvSpPr/>
          <p:nvPr/>
        </p:nvSpPr>
        <p:spPr>
          <a:xfrm>
            <a:off x="2400301" y="6160409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1" name="Rectangle à coins arrondis 50"/>
          <p:cNvSpPr/>
          <p:nvPr/>
        </p:nvSpPr>
        <p:spPr>
          <a:xfrm>
            <a:off x="4828318" y="6160409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6SA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2" name="Rectangle à coins arrondis 51"/>
          <p:cNvSpPr/>
          <p:nvPr/>
        </p:nvSpPr>
        <p:spPr>
          <a:xfrm>
            <a:off x="7256335" y="6160408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53" name="Rectangle à coins arrondis 52"/>
          <p:cNvSpPr/>
          <p:nvPr/>
        </p:nvSpPr>
        <p:spPr>
          <a:xfrm>
            <a:off x="9684356" y="6160408"/>
            <a:ext cx="1752602" cy="4007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2SA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17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6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5" grpId="0" animBg="1"/>
      <p:bldP spid="38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4 - Leçon 2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/>
              <a:t>Exercice </a:t>
            </a:r>
            <a:r>
              <a:rPr lang="fr-FR" b="1" dirty="0" smtClean="0"/>
              <a:t>4-10</a:t>
            </a:r>
            <a:endParaRPr lang="fr-FR" b="1" dirty="0"/>
          </a:p>
          <a:p>
            <a:pPr algn="l"/>
            <a:r>
              <a:rPr lang="fr-FR" dirty="0" smtClean="0"/>
              <a:t>	L’ouverture de 2SA promet</a:t>
            </a:r>
          </a:p>
          <a:p>
            <a:pPr algn="l"/>
            <a:endParaRPr lang="fr-FR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Combien faut-il de points au partenaire pour imposer le chelem 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Combien en faut-il pour le proposer ? 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</p:txBody>
      </p:sp>
      <p:sp>
        <p:nvSpPr>
          <p:cNvPr id="40" name="ZoneTexte 39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4767383" y="1266092"/>
            <a:ext cx="2282093" cy="4376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20 ou 21 points 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683846" y="2661138"/>
            <a:ext cx="1082432" cy="4376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13 HL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6" name="Rectangle à coins arrondis 35"/>
          <p:cNvSpPr/>
          <p:nvPr/>
        </p:nvSpPr>
        <p:spPr>
          <a:xfrm>
            <a:off x="2031999" y="2661138"/>
            <a:ext cx="1985110" cy="4376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33 – 20 = 13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37" name="Rectangle à coins arrondis 36"/>
          <p:cNvSpPr/>
          <p:nvPr/>
        </p:nvSpPr>
        <p:spPr>
          <a:xfrm>
            <a:off x="683846" y="3598991"/>
            <a:ext cx="1082432" cy="4376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12 HL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494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4" grpId="0" animBg="1"/>
      <p:bldP spid="36" grpId="0" animBg="1"/>
      <p:bldP spid="3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2575</TotalTime>
  <Words>393</Words>
  <Application>Microsoft Office PowerPoint</Application>
  <PresentationFormat>Grand écran</PresentationFormat>
  <Paragraphs>152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Chapitre 4 - Leçon 2</vt:lpstr>
      <vt:lpstr>Chapitre 4 - Leçon 2</vt:lpstr>
      <vt:lpstr>Chapitre 4 - Leçon 2</vt:lpstr>
      <vt:lpstr>Chapitre 4 - Leçon 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132</cp:revision>
  <dcterms:created xsi:type="dcterms:W3CDTF">2018-10-04T06:59:00Z</dcterms:created>
  <dcterms:modified xsi:type="dcterms:W3CDTF">2021-03-07T17:27:50Z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